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4"/>
  </p:notesMasterIdLst>
  <p:handoutMasterIdLst>
    <p:handoutMasterId r:id="rId95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10608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3" r:id="rId61"/>
    <p:sldId id="10494" r:id="rId62"/>
    <p:sldId id="10601" r:id="rId63"/>
    <p:sldId id="10503" r:id="rId64"/>
    <p:sldId id="10496" r:id="rId65"/>
    <p:sldId id="10500" r:id="rId66"/>
    <p:sldId id="10501" r:id="rId67"/>
    <p:sldId id="10502" r:id="rId68"/>
    <p:sldId id="10497" r:id="rId69"/>
    <p:sldId id="10498" r:id="rId70"/>
    <p:sldId id="10504" r:id="rId71"/>
    <p:sldId id="10505" r:id="rId72"/>
    <p:sldId id="10506" r:id="rId73"/>
    <p:sldId id="10514" r:id="rId74"/>
    <p:sldId id="10516" r:id="rId75"/>
    <p:sldId id="10520" r:id="rId76"/>
    <p:sldId id="10596" r:id="rId77"/>
    <p:sldId id="10613" r:id="rId78"/>
    <p:sldId id="10614" r:id="rId79"/>
    <p:sldId id="10615" r:id="rId80"/>
    <p:sldId id="10609" r:id="rId81"/>
    <p:sldId id="10604" r:id="rId82"/>
    <p:sldId id="10605" r:id="rId83"/>
    <p:sldId id="10606" r:id="rId84"/>
    <p:sldId id="10607" r:id="rId85"/>
    <p:sldId id="825" r:id="rId86"/>
    <p:sldId id="10489" r:id="rId87"/>
    <p:sldId id="10488" r:id="rId88"/>
    <p:sldId id="823" r:id="rId89"/>
    <p:sldId id="824" r:id="rId90"/>
    <p:sldId id="10598" r:id="rId91"/>
    <p:sldId id="10599" r:id="rId92"/>
    <p:sldId id="10561" r:id="rId9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10608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13"/>
            <p14:sldId id="10614"/>
            <p14:sldId id="10615"/>
            <p14:sldId id="10609"/>
            <p14:sldId id="10604"/>
            <p14:sldId id="10605"/>
            <p14:sldId id="10606"/>
            <p14:sldId id="10607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56"/>
    <a:srgbClr val="289E52"/>
    <a:srgbClr val="F7F7F7"/>
    <a:srgbClr val="777777"/>
    <a:srgbClr val="E3E3E3"/>
    <a:srgbClr val="00AF6F"/>
    <a:srgbClr val="5B5D5D"/>
    <a:srgbClr val="007840"/>
    <a:srgbClr val="F2F2F2"/>
    <a:srgbClr val="F2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>
        <p:scale>
          <a:sx n="120" d="100"/>
          <a:sy n="120" d="100"/>
        </p:scale>
        <p:origin x="1620" y="9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11/10/2019 11:49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ailab.microsoft.com/" TargetMode="External"/><Relationship Id="rId3" Type="http://schemas.openxmlformats.org/officeDocument/2006/relationships/hyperlink" Target="https://github.com/hfleitas/seattle2019" TargetMode="External"/><Relationship Id="rId7" Type="http://schemas.openxmlformats.org/officeDocument/2006/relationships/hyperlink" Target="aka.ms/sqlworkshops" TargetMode="External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AA3dz6b" TargetMode="External"/><Relationship Id="rId5" Type="http://schemas.openxmlformats.org/officeDocument/2006/relationships/hyperlink" Target="http://aka.ms/mlsqldev" TargetMode="External"/><Relationship Id="rId4" Type="http://schemas.openxmlformats.org/officeDocument/2006/relationships/hyperlink" Target="https://netflix.com/trollhunters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dev" TargetMode="External"/><Relationship Id="rId3" Type="http://schemas.openxmlformats.org/officeDocument/2006/relationships/hyperlink" Target="https://docs.microsoft.com/sql/advanced-analytics/python/new-components-in-sql-server-to-support-python-integration" TargetMode="External"/><Relationship Id="rId7" Type="http://schemas.openxmlformats.org/officeDocument/2006/relationships/hyperlink" Target="https://aka.ms/ss19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F01C8D-FB50-474F-AEEE-1BF2B5933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67692F-2A7B-420D-A9F8-6DBC63422F6B}"/>
              </a:ext>
            </a:extLst>
          </p:cNvPr>
          <p:cNvSpPr/>
          <p:nvPr/>
        </p:nvSpPr>
        <p:spPr>
          <a:xfrm>
            <a:off x="6322337" y="308343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E555-E263-4CE3-9934-D0F3D9386D70}"/>
              </a:ext>
            </a:extLst>
          </p:cNvPr>
          <p:cNvSpPr/>
          <p:nvPr/>
        </p:nvSpPr>
        <p:spPr>
          <a:xfrm>
            <a:off x="1674137" y="1120140"/>
            <a:ext cx="4052293" cy="35490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25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2016 vs 2017 vs 2019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Terms &amp; Ethics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81212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2016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(8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72 GBs RAM, same storage)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E7FB42-5207-4FE2-9B1A-7630C32C5844}"/>
              </a:ext>
            </a:extLst>
          </p:cNvPr>
          <p:cNvGrpSpPr/>
          <p:nvPr/>
        </p:nvGrpSpPr>
        <p:grpSpPr>
          <a:xfrm>
            <a:off x="0" y="516887"/>
            <a:ext cx="9144000" cy="4109726"/>
            <a:chOff x="0" y="516887"/>
            <a:chExt cx="9144000" cy="41097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FC4B33-6278-45A9-9408-9CBBC99CC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16887"/>
              <a:ext cx="9144000" cy="41097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A0D928-4885-4E67-8EA6-F15B0F52B9CD}"/>
                </a:ext>
              </a:extLst>
            </p:cNvPr>
            <p:cNvSpPr/>
            <p:nvPr/>
          </p:nvSpPr>
          <p:spPr>
            <a:xfrm>
              <a:off x="1028699" y="3759994"/>
              <a:ext cx="404813" cy="47625"/>
            </a:xfrm>
            <a:prstGeom prst="rect">
              <a:avLst/>
            </a:prstGeom>
            <a:solidFill>
              <a:srgbClr val="012456"/>
            </a:solidFill>
            <a:ln>
              <a:solidFill>
                <a:srgbClr val="012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799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81212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2017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(4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64 GBs RAM, same storage)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8D868E-6ECE-4DAF-B383-B912E45F878F}"/>
              </a:ext>
            </a:extLst>
          </p:cNvPr>
          <p:cNvGrpSpPr/>
          <p:nvPr/>
        </p:nvGrpSpPr>
        <p:grpSpPr>
          <a:xfrm>
            <a:off x="417720" y="614029"/>
            <a:ext cx="8308559" cy="4046709"/>
            <a:chOff x="417720" y="614029"/>
            <a:chExt cx="8308559" cy="4046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B0DADC-1965-4EDE-AA41-1641F28C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720" y="614029"/>
              <a:ext cx="8308559" cy="4046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6574A9-B826-48F7-8CA7-8749E6991A30}"/>
                </a:ext>
              </a:extLst>
            </p:cNvPr>
            <p:cNvSpPr/>
            <p:nvPr/>
          </p:nvSpPr>
          <p:spPr>
            <a:xfrm>
              <a:off x="1895474" y="3852864"/>
              <a:ext cx="404813" cy="47625"/>
            </a:xfrm>
            <a:prstGeom prst="rect">
              <a:avLst/>
            </a:prstGeom>
            <a:solidFill>
              <a:srgbClr val="012456"/>
            </a:solidFill>
            <a:ln>
              <a:solidFill>
                <a:srgbClr val="012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530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2019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(4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64 GBs RAM, same storage…same VM as previous)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95E5B-BFB5-45B5-BA2B-B50023855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75"/>
          <a:stretch/>
        </p:blipFill>
        <p:spPr>
          <a:xfrm>
            <a:off x="1279056" y="609224"/>
            <a:ext cx="6585885" cy="40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7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5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DC47-BB18-406D-8A03-BC73CB7C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-10606" y="0"/>
            <a:ext cx="9154606" cy="4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4DBC8-3C63-46AD-9AF5-A5F63AF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8472C-E151-40F0-83B4-C83ABB0E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-1"/>
            <a:ext cx="9143999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fleitasarts.com</a:t>
            </a:r>
            <a:endParaRPr lang="en-US" dirty="0"/>
          </a:p>
          <a:p>
            <a:r>
              <a:rPr lang="en-US" dirty="0">
                <a:hlinkClick r:id="rId3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4"/>
              </a:rPr>
              <a:t>netflix.com/trollhunters</a:t>
            </a:r>
            <a:endParaRPr lang="en-US" dirty="0"/>
          </a:p>
          <a:p>
            <a:r>
              <a:rPr lang="en-US" dirty="0"/>
              <a:t>SQL Server ML Services: </a:t>
            </a:r>
            <a:r>
              <a:rPr lang="en-US" dirty="0">
                <a:hlinkClick r:id="rId5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6"/>
              </a:rPr>
              <a:t>Learn alert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aka.ms/sqlworkshops</a:t>
            </a:r>
            <a:endParaRPr lang="en-US" dirty="0"/>
          </a:p>
          <a:p>
            <a:r>
              <a:rPr lang="en-US" dirty="0">
                <a:hlinkClick r:id="rId8"/>
              </a:rPr>
              <a:t>ailab.microsoft.com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aka.ms</a:t>
            </a:r>
            <a:r>
              <a:rPr lang="en-US">
                <a:hlinkClick r:id="rId7"/>
              </a:rPr>
              <a:t>/ss19</a:t>
            </a:r>
            <a:endParaRPr lang="en-US"/>
          </a:p>
          <a:p>
            <a:pPr>
              <a:buAutoNum type="arabicPeriod" startAt="8"/>
            </a:pPr>
            <a:r>
              <a:rPr lang="en-US" dirty="0">
                <a:hlinkClick r:id="rId8"/>
              </a:rPr>
              <a:t>aka.ms/sqldev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7826</TotalTime>
  <Words>1305</Words>
  <Application>Microsoft Office PowerPoint</Application>
  <PresentationFormat>On-screen Show (16:9)</PresentationFormat>
  <Paragraphs>277</Paragraphs>
  <Slides>91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SQL Server 2016 (8 vCores, 72 GBs RAM, same storage)</vt:lpstr>
      <vt:lpstr>SQL Server 2017 (4 vCores, 64 GBs RAM, same storage)</vt:lpstr>
      <vt:lpstr>SQL Server 2019 (4 vCores, 64 GBs RAM, same storage…same VM as previous)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1423</cp:revision>
  <dcterms:created xsi:type="dcterms:W3CDTF">2013-07-12T18:23:55Z</dcterms:created>
  <dcterms:modified xsi:type="dcterms:W3CDTF">2019-11-11T07:59:03Z</dcterms:modified>
  <cp:contentStatus/>
</cp:coreProperties>
</file>